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8" r:id="rId11"/>
    <p:sldId id="310" r:id="rId12"/>
    <p:sldId id="311" r:id="rId13"/>
    <p:sldId id="312" r:id="rId14"/>
    <p:sldId id="313" r:id="rId15"/>
    <p:sldId id="314" r:id="rId16"/>
    <p:sldId id="316" r:id="rId17"/>
    <p:sldId id="318" r:id="rId18"/>
    <p:sldId id="319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  <p:sldId id="334" r:id="rId33"/>
    <p:sldId id="339" r:id="rId34"/>
    <p:sldId id="340" r:id="rId35"/>
    <p:sldId id="342" r:id="rId36"/>
    <p:sldId id="351" r:id="rId37"/>
    <p:sldId id="352" r:id="rId38"/>
    <p:sldId id="353" r:id="rId39"/>
    <p:sldId id="358" r:id="rId40"/>
    <p:sldId id="355" r:id="rId41"/>
    <p:sldId id="356" r:id="rId42"/>
    <p:sldId id="357" r:id="rId43"/>
    <p:sldId id="360" r:id="rId44"/>
    <p:sldId id="362" r:id="rId45"/>
    <p:sldId id="367" r:id="rId46"/>
    <p:sldId id="364" r:id="rId47"/>
    <p:sldId id="368" r:id="rId48"/>
    <p:sldId id="370" r:id="rId49"/>
    <p:sldId id="371" r:id="rId50"/>
    <p:sldId id="372" r:id="rId51"/>
    <p:sldId id="373" r:id="rId52"/>
    <p:sldId id="344" r:id="rId53"/>
    <p:sldId id="374" r:id="rId54"/>
    <p:sldId id="375" r:id="rId55"/>
    <p:sldId id="376" r:id="rId56"/>
    <p:sldId id="377" r:id="rId57"/>
    <p:sldId id="345" r:id="rId58"/>
    <p:sldId id="381" r:id="rId59"/>
    <p:sldId id="382" r:id="rId60"/>
    <p:sldId id="349" r:id="rId61"/>
    <p:sldId id="347" r:id="rId62"/>
    <p:sldId id="378" r:id="rId63"/>
    <p:sldId id="379" r:id="rId64"/>
    <p:sldId id="380" r:id="rId65"/>
    <p:sldId id="348" r:id="rId66"/>
    <p:sldId id="383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9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4"/>
            <p14:sldId id="339"/>
            <p14:sldId id="340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8"/>
            <p14:sldId id="355"/>
            <p14:sldId id="356"/>
            <p14:sldId id="357"/>
          </p14:sldIdLst>
        </p14:section>
        <p14:section name="Results - WABO" id="{5E90B9A6-48A8-4517-910F-2D11147126A1}">
          <p14:sldIdLst>
            <p14:sldId id="360"/>
            <p14:sldId id="362"/>
            <p14:sldId id="367"/>
            <p14:sldId id="364"/>
            <p14:sldId id="368"/>
          </p14:sldIdLst>
        </p14:section>
        <p14:section name="Discussion" id="{4398E390-8032-42B2-BFCA-CD5946C522D9}">
          <p14:sldIdLst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81"/>
            <p14:sldId id="382"/>
            <p14:sldId id="349"/>
          </p14:sldIdLst>
        </p14:section>
        <p14:section name="Çıkış" id="{F27DF867-3CC8-4B09-8151-261A0E0B6580}">
          <p14:sldIdLst>
            <p14:sldId id="347"/>
            <p14:sldId id="378"/>
            <p14:sldId id="379"/>
            <p14:sldId id="380"/>
            <p14:sldId id="348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80182" autoAdjust="0"/>
  </p:normalViewPr>
  <p:slideViewPr>
    <p:cSldViewPr snapToGrid="0">
      <p:cViewPr varScale="1">
        <p:scale>
          <a:sx n="93" d="100"/>
          <a:sy n="93" d="100"/>
        </p:scale>
        <p:origin x="2034" y="90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Variant –</a:t>
            </a:r>
            <a:r>
              <a:rPr lang="en-US" baseline="0" dirty="0" smtClean="0"/>
              <a:t> cluster </a:t>
            </a:r>
            <a:r>
              <a:rPr lang="en-US" baseline="0" dirty="0" err="1" smtClean="0"/>
              <a:t>kullanımı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için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bunu</a:t>
            </a:r>
            <a:r>
              <a:rPr lang="en-US" baseline="0" dirty="0" smtClean="0"/>
              <a:t> check 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20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29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31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21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5396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25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11/30/2015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gif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Generating Performance Improvement Suggestions by using Cross-Organizational Process 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Yilmaz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&amp;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Pinar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Karagoz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December 11,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approach for process performance improvement</a:t>
            </a:r>
          </a:p>
          <a:p>
            <a:endParaRPr lang="en-US" sz="2000" dirty="0" smtClean="0"/>
          </a:p>
          <a:p>
            <a:r>
              <a:rPr lang="en-US" sz="2000" dirty="0" smtClean="0"/>
              <a:t>Generic, noise-capable process mining method for mining process models of different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Clustering of organizations based on their performance indicators </a:t>
            </a:r>
          </a:p>
          <a:p>
            <a:pPr lvl="1"/>
            <a:r>
              <a:rPr lang="en-US" sz="1600" dirty="0" smtClean="0"/>
              <a:t>Unlike the clustering methods based on process structures in the literature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9969" y="509835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analysis for spotting differences between  processes of organizations</a:t>
            </a:r>
          </a:p>
          <a:p>
            <a:pPr lvl="1"/>
            <a:r>
              <a:rPr lang="en-US" dirty="0" smtClean="0"/>
              <a:t>Formulation and implementation of patterns and analyzers	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Suggestion generation to show how organizations can learn from other organizations which perform better</a:t>
            </a:r>
          </a:p>
          <a:p>
            <a:endParaRPr lang="en-US" sz="1800" dirty="0" smtClean="0"/>
          </a:p>
          <a:p>
            <a:r>
              <a:rPr lang="en-US" sz="1800" dirty="0" smtClean="0"/>
              <a:t>Open-source, extensible and configurable set of plugins in </a:t>
            </a:r>
            <a:r>
              <a:rPr lang="en-US" sz="1800" dirty="0" err="1" smtClean="0"/>
              <a:t>ProM</a:t>
            </a:r>
            <a:r>
              <a:rPr lang="en-US" sz="1800" dirty="0" smtClean="0"/>
              <a:t> 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Outputs of the software systems like Enterprise Resource Planning (ERP) or Business Process Management (BPM)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Workflow Net</a:t>
            </a:r>
          </a:p>
          <a:p>
            <a:pPr lvl="1"/>
            <a:r>
              <a:rPr lang="en-US" sz="2000" dirty="0" smtClean="0"/>
              <a:t>Petri net with a start node, end node and connectedness</a:t>
            </a:r>
          </a:p>
          <a:p>
            <a:pPr lvl="1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Mathematical background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Business Process Modelling Notation (BPMN)</a:t>
            </a:r>
          </a:p>
          <a:p>
            <a:pPr lvl="1"/>
            <a:r>
              <a:rPr lang="en-US" sz="2000" dirty="0" smtClean="0"/>
              <a:t>Standardized and easy to understand by stakeholders</a:t>
            </a:r>
          </a:p>
          <a:p>
            <a:pPr lvl="1"/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Business oriented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One of the most challenging tasks is to construct a process model based on the behavior in the event logs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 smtClean="0">
                <a:solidFill>
                  <a:srgbClr val="C00000"/>
                </a:solidFill>
              </a:rPr>
              <a:t>IMi</a:t>
            </a:r>
            <a:r>
              <a:rPr lang="en-US" sz="2400" dirty="0" smtClean="0">
                <a:solidFill>
                  <a:srgbClr val="C00000"/>
                </a:solidFill>
              </a:rPr>
              <a:t>) </a:t>
            </a:r>
            <a:r>
              <a:rPr lang="en-US" sz="2400" dirty="0" smtClean="0"/>
              <a:t>is used since it is </a:t>
            </a:r>
            <a:r>
              <a:rPr lang="en-US" sz="2400" dirty="0" smtClean="0">
                <a:solidFill>
                  <a:srgbClr val="C00000"/>
                </a:solidFill>
              </a:rPr>
              <a:t>simple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highly applicable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 to handle noise</a:t>
            </a:r>
          </a:p>
          <a:p>
            <a:pPr lvl="1"/>
            <a:r>
              <a:rPr lang="en-US" sz="2000" dirty="0" smtClean="0"/>
              <a:t>Block-structured Workflow Nets</a:t>
            </a:r>
          </a:p>
          <a:p>
            <a:pPr lvl="1"/>
            <a:r>
              <a:rPr lang="en-US" sz="2000" dirty="0" err="1" smtClean="0"/>
              <a:t>Rediscoverability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86286" y="425119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[20]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Performance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Discover relationships between event logs and process models for conformance and performance 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 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event 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process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94554" y="231853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Patterns for frequent mismatches between the similar process models by </a:t>
            </a:r>
            <a:r>
              <a:rPr lang="en-US" sz="2000" dirty="0" err="1" smtClean="0"/>
              <a:t>Dijkman</a:t>
            </a:r>
            <a:endParaRPr lang="en-US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07067" y="4061893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32913" y="4063655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Skipped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Refined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58759" y="4074354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Control 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Activities at Different Moments in Processes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Conditions for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Additional Dependencies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6" y="3226119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3261765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601397" y="2368352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50" y="3179058"/>
            <a:ext cx="831986" cy="8319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0725" y="246087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YY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ZZ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YY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SAP IT Operations 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XX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XX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Computer 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ZZ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Pinar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Karagoz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9" name="Rounded Rectangle 58"/>
          <p:cNvSpPr/>
          <p:nvPr/>
        </p:nvSpPr>
        <p:spPr bwMode="gray">
          <a:xfrm rot="600000">
            <a:off x="6902707" y="1088325"/>
            <a:ext cx="1911584" cy="43329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  <a:headEnd/>
            <a:tailEnd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144000" tIns="72000" rIns="144000" bIns="72000" rtlCol="0"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1600" kern="0" dirty="0" smtClean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  <a:sym typeface="Arial"/>
              </a:rPr>
              <a:t>DRAFT</a:t>
            </a:r>
            <a:endParaRPr lang="en-US" sz="16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Activity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Skipped Activity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Refined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09874" y="1928601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Activities at Different Moments in Processes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Conditions for Occurrence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Dependencies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Additional Dependencies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7"/>
            <a:chOff x="352860" y="2293438"/>
            <a:chExt cx="8584123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482444" y="4602238"/>
              <a:ext cx="2454539" cy="1544297"/>
              <a:chOff x="8643251" y="5084305"/>
              <a:chExt cx="3272716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524546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Generating Suggestion / Recommendation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643251" y="5871225"/>
                <a:ext cx="3272716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Set of recommendation for each organization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/>
                  <a:t>using the clusters and mismatch 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302463"/>
                <a:chOff x="8756180" y="2005905"/>
                <a:chExt cx="3107760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020267" y="2757637"/>
                  <a:ext cx="2843673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Process models from event logs for each 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Replay event logs and collect performance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Cluster organizations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Using </a:t>
              </a:r>
              <a:r>
                <a:rPr lang="en-US" b="1" dirty="0" smtClean="0"/>
                <a:t>«Inductive Miner Infrequent (</a:t>
              </a:r>
              <a:r>
                <a:rPr lang="en-US" b="1" dirty="0" err="1" smtClean="0"/>
                <a:t>IMi</a:t>
              </a:r>
              <a:r>
                <a:rPr lang="en-US" b="1" dirty="0" smtClean="0"/>
                <a:t>)» </a:t>
              </a:r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Workflow net as process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steps: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Performance Indicators:</a:t>
            </a:r>
          </a:p>
          <a:p>
            <a:pPr lvl="1"/>
            <a:r>
              <a:rPr lang="en-US" sz="2000" dirty="0" smtClean="0"/>
              <a:t>Average Time Between Activities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Standard Deviation of Time Between Activities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Performance</a:t>
                </a:r>
              </a:p>
              <a:p>
                <a:pPr algn="ctr"/>
                <a:r>
                  <a:rPr lang="en-US" dirty="0" smtClean="0"/>
                  <a:t>Indicator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Replay and Performance Indicator 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>
            <a:off x="7214060" y="5580127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# of Clusters</a:t>
            </a:r>
          </a:p>
          <a:p>
            <a:r>
              <a:rPr lang="en-US" dirty="0" smtClean="0"/>
              <a:t>Cluster Assignment</a:t>
            </a:r>
          </a:p>
          <a:p>
            <a:r>
              <a:rPr lang="en-US" dirty="0" smtClean="0"/>
              <a:t>Centroids (Performance indicator values for each cluster)</a:t>
            </a:r>
            <a:endParaRPr lang="en-US" dirty="0" smtClean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Spot the differences between process models of different organizations as mismatch patterns</a:t>
            </a:r>
          </a:p>
          <a:p>
            <a:r>
              <a:rPr lang="en-US" sz="2000" dirty="0" smtClean="0"/>
              <a:t>BPMN used since notation is more appropriate to formulate mismatch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are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86553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Generating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Suggestions/Recommendations for Performance Improvement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smtClean="0"/>
              <a:t>roviding a set of mismatch patterns for each organization to enhance their processes. </a:t>
            </a:r>
          </a:p>
          <a:p>
            <a:pPr lvl="1"/>
            <a:r>
              <a:rPr lang="en-US" sz="1800" dirty="0" smtClean="0"/>
              <a:t>Mismatch patterns between organizations, which are </a:t>
            </a:r>
            <a:r>
              <a:rPr lang="en-US" sz="1800" b="1" dirty="0" smtClean="0">
                <a:solidFill>
                  <a:srgbClr val="C00000"/>
                </a:solidFill>
              </a:rPr>
              <a:t>performing better</a:t>
            </a:r>
            <a:r>
              <a:rPr lang="en-US" sz="1800" dirty="0" smtClean="0"/>
              <a:t> in terms of their performance indicator values.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 = (Organization,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Mismatch Patterns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Generating Suggestions/Recommendations for Performance Improvement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7459903" y="4031606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Calculated over the same type of performance indicators of different</a:t>
            </a:r>
          </a:p>
          <a:p>
            <a:r>
              <a:rPr lang="en-US" sz="1600" dirty="0" smtClean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Generating Suggestions/Recommendations for Performance Improvement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RecommendationGeneration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recommendations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 smtClean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 for cluster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other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the centroids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and    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value difference larger than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the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Mismatch Pattern Analysis(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Recommendation(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7"/>
            <a:ext cx="8584124" cy="3853097"/>
            <a:chOff x="352860" y="2293437"/>
            <a:chExt cx="8584124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5999974" y="4602237"/>
              <a:ext cx="2937010" cy="1544297"/>
              <a:chOff x="7999958" y="5084305"/>
              <a:chExt cx="3916010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484270" cy="69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Generating Suggestion / Recommendation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99958" y="5871225"/>
                <a:ext cx="391601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Responsiveness with different threshold values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Comparison with and without performance clustering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7"/>
              <a:ext cx="8392738" cy="3334428"/>
              <a:chOff x="352860" y="2293437"/>
              <a:chExt cx="8392738" cy="3334428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5980175" y="2293437"/>
                <a:ext cx="2765423" cy="1068997"/>
                <a:chOff x="7973569" y="2005905"/>
                <a:chExt cx="3687231" cy="1425330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973569" y="2733608"/>
                  <a:ext cx="3590795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Graph-edit distance similarity vs. # of Mismatch 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Fitness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Structural 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Behavioral Appropriateness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4"/>
                <a:ext cx="2960017" cy="1051461"/>
                <a:chOff x="494681" y="5049859"/>
                <a:chExt cx="3946689" cy="140194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1" y="5754180"/>
                  <a:ext cx="3684449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Alignment costs for replay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Within-SSE values for clustering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253502" y="2700842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916697" y="290899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772750" y="5100107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8268251" y="306288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75000"/>
                  </a:schemeClr>
                </a:solidFill>
              </a:rPr>
              <a:t>[15]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 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Loan Application Process</a:t>
            </a:r>
          </a:p>
          <a:p>
            <a:pPr lvl="1"/>
            <a:r>
              <a:rPr lang="en-US" sz="1800" dirty="0" smtClean="0"/>
              <a:t>Synthetically generated</a:t>
            </a:r>
          </a:p>
          <a:p>
            <a:pPr lvl="1"/>
            <a:r>
              <a:rPr lang="en-US" sz="1800" dirty="0" smtClean="0"/>
              <a:t>4 variants of a simple loan application in a financial institute</a:t>
            </a:r>
          </a:p>
          <a:p>
            <a:pPr lvl="1"/>
            <a:endParaRPr lang="en-US" sz="1800" dirty="0" smtClean="0"/>
          </a:p>
          <a:p>
            <a:r>
              <a:rPr lang="en-US" sz="2000" b="1" dirty="0" smtClean="0"/>
              <a:t>Environmental Permit Application Process</a:t>
            </a:r>
          </a:p>
          <a:p>
            <a:pPr lvl="1"/>
            <a:r>
              <a:rPr lang="en-US" sz="1800" dirty="0" smtClean="0"/>
              <a:t>Real-life event log from "Configurable Services for Local Governments (</a:t>
            </a:r>
            <a:r>
              <a:rPr lang="en-US" sz="1800" dirty="0" err="1" smtClean="0"/>
              <a:t>CoSeLoG</a:t>
            </a:r>
            <a:r>
              <a:rPr lang="en-US" sz="1800" dirty="0" smtClean="0"/>
              <a:t>)" project</a:t>
            </a:r>
          </a:p>
          <a:p>
            <a:pPr lvl="1"/>
            <a:r>
              <a:rPr lang="en-US" sz="1800" dirty="0" smtClean="0"/>
              <a:t>«Environmental Permit Application Process» of 5 municipalities in Netherlands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566" y="2135707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[26]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147885" y="3742702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[27]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8990" y="437459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[13]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76459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590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420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630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These variants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" y="1747500"/>
            <a:ext cx="1650023" cy="351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81" y="1669900"/>
            <a:ext cx="1814727" cy="359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7" y="1687053"/>
            <a:ext cx="1997752" cy="3572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3" y="1825189"/>
            <a:ext cx="1817612" cy="335685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927171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32868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#4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9227"/>
              </p:ext>
            </p:extLst>
          </p:nvPr>
        </p:nvGraphicFramePr>
        <p:xfrm>
          <a:off x="314418" y="5185895"/>
          <a:ext cx="8315872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68"/>
                <a:gridCol w="2078968"/>
                <a:gridCol w="2078968"/>
                <a:gridCol w="2078968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84.2 %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2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99.1 %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200" noProof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375" y="1136359"/>
            <a:ext cx="711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9928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logs.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 recorded and 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 business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537129" y="4191472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[1]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2104485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13517"/>
            <a:ext cx="4050895" cy="19226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70115" y="2995713"/>
            <a:ext cx="3571503" cy="1965647"/>
            <a:chOff x="4925237" y="3616233"/>
            <a:chExt cx="3571503" cy="1965647"/>
          </a:xfrm>
        </p:grpSpPr>
        <p:sp>
          <p:nvSpPr>
            <p:cNvPr id="19" name="Oval 18"/>
            <p:cNvSpPr/>
            <p:nvPr/>
          </p:nvSpPr>
          <p:spPr>
            <a:xfrm>
              <a:off x="6581594" y="4379223"/>
              <a:ext cx="298655" cy="298655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5237" y="3965816"/>
              <a:ext cx="1840832" cy="1616064"/>
              <a:chOff x="501228" y="3145088"/>
              <a:chExt cx="2454443" cy="2154751"/>
            </a:xfrm>
          </p:grpSpPr>
          <p:sp>
            <p:nvSpPr>
              <p:cNvPr id="21" name="Teardrop 20"/>
              <p:cNvSpPr/>
              <p:nvPr/>
            </p:nvSpPr>
            <p:spPr>
              <a:xfrm rot="10800000">
                <a:off x="995289" y="3145088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1228" y="4899730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#1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55908" y="3616233"/>
              <a:ext cx="1840832" cy="1578033"/>
              <a:chOff x="2808790" y="2678977"/>
              <a:chExt cx="2454443" cy="210404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3184389" y="3145085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08790" y="2678977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#2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76989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#1 #2 #4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Correlation between graph-edit similarity and number of mismatch patterns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Responsiveness and degree of helping the user to focus on the performance improvement</a:t>
            </a: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76772" y="2271611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3934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#1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131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6.1 %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#2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302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586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27.3 %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#3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3.4 %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340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507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23.7 %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481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39.4 %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Preprocessing is undertaken on the raw dataset</a:t>
            </a:r>
          </a:p>
          <a:p>
            <a:r>
              <a:rPr lang="en-US" sz="2000" dirty="0" smtClean="0"/>
              <a:t>These municipalities are used as organizational logs</a:t>
            </a:r>
            <a:endParaRPr lang="en-US" sz="18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23045" y="4769930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[28]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3" y="206227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198496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46189" y="544454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4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85545" y="170954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10 to 20 times simplified process models</a:t>
            </a:r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450862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9" y="216885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4" y="2047739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06" y="2062278"/>
            <a:ext cx="1383979" cy="3022947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6821"/>
              </p:ext>
            </p:extLst>
          </p:nvPr>
        </p:nvGraphicFramePr>
        <p:xfrm>
          <a:off x="314418" y="5185895"/>
          <a:ext cx="8511080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16"/>
                <a:gridCol w="1702216"/>
                <a:gridCol w="1702216"/>
                <a:gridCol w="1702216"/>
                <a:gridCol w="1702216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#5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92.3 %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96.8 %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94.5 %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69.1 %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64.9 %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49.3 %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7"/>
            <a:ext cx="3431384" cy="1873769"/>
            <a:chOff x="4925237" y="3616233"/>
            <a:chExt cx="3571503" cy="198316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83167"/>
              <a:chOff x="4925237" y="3616233"/>
              <a:chExt cx="3571503" cy="198316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33584"/>
                <a:chOff x="501228" y="3145088"/>
                <a:chExt cx="2454443" cy="217811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5601"/>
            <a:chOff x="4164547" y="4638034"/>
            <a:chExt cx="4445948" cy="1715601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715601"/>
              <a:chOff x="4925237" y="3616233"/>
              <a:chExt cx="3571503" cy="20186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2018657"/>
                <a:chOff x="4925237" y="3616233"/>
                <a:chExt cx="3571503" cy="201865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7"/>
                  <a:ext cx="1840832" cy="1669073"/>
                  <a:chOff x="501228" y="3145088"/>
                  <a:chExt cx="2454443" cy="2225429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 between graph-edit similarity and number of mismatch patterns except Municipality #4 and #5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opportunities increases as number of cluster increases</a:t>
            </a:r>
          </a:p>
          <a:p>
            <a:r>
              <a:rPr lang="en-US" dirty="0" smtClean="0"/>
              <a:t>Number of mismatch patterns to check significantly decreases with performance clustering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3 clusters)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analysis stage:</a:t>
            </a:r>
          </a:p>
          <a:p>
            <a:pPr lvl="1"/>
            <a:r>
              <a:rPr lang="en-US" sz="1800" dirty="0" smtClean="0"/>
              <a:t>Differences in accordance with similarity metrics</a:t>
            </a:r>
          </a:p>
          <a:p>
            <a:pPr lvl="1"/>
            <a:r>
              <a:rPr lang="en-US" sz="1800" dirty="0" smtClean="0"/>
              <a:t>Information value of mismatch patterns are not equal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Recommendation generation stage:</a:t>
            </a:r>
          </a:p>
          <a:p>
            <a:pPr lvl="1"/>
            <a:r>
              <a:rPr lang="en-US" sz="1800" dirty="0" smtClean="0"/>
              <a:t>Performance clustering helps to focus on differences </a:t>
            </a:r>
          </a:p>
          <a:p>
            <a:pPr lvl="2"/>
            <a:r>
              <a:rPr lang="en-US" sz="1600" dirty="0" smtClean="0"/>
              <a:t>3 times less in Loan Application Process Dataset</a:t>
            </a:r>
          </a:p>
          <a:p>
            <a:pPr lvl="2"/>
            <a:r>
              <a:rPr lang="en-US" sz="1600" dirty="0" smtClean="0"/>
              <a:t>100 times less in Environmental Permit Application Process Dataset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Business value of generated recommendations:</a:t>
            </a:r>
          </a:p>
          <a:p>
            <a:pPr lvl="1"/>
            <a:r>
              <a:rPr lang="en-US" sz="1800" dirty="0" smtClean="0"/>
              <a:t>Results may be </a:t>
            </a:r>
          </a:p>
          <a:p>
            <a:pPr lvl="2"/>
            <a:r>
              <a:rPr lang="en-US" sz="1600" dirty="0" smtClean="0"/>
              <a:t>important or</a:t>
            </a:r>
          </a:p>
          <a:p>
            <a:pPr lvl="2"/>
            <a:r>
              <a:rPr lang="en-US" sz="1600" dirty="0" smtClean="0"/>
              <a:t>infeasible and irrelevant for business environment</a:t>
            </a:r>
          </a:p>
          <a:p>
            <a:pPr lvl="1"/>
            <a:r>
              <a:rPr lang="en-US" sz="1800" dirty="0" smtClean="0"/>
              <a:t>Some insights about results can be provided but business environment and case related assessment is important.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Event logs of multiple 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Work together to execute the same 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Execute the same task on shared 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Cloud computing and shared 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39088" y="2176807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Analyze the big 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392B"/>
                </a:solidFill>
              </a:rPr>
              <a:t>Learn from each 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60464" y="520332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en-US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7383369" y="5782999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[3]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Loan Application Process</a:t>
            </a:r>
            <a:r>
              <a:rPr lang="en-US" sz="2000" dirty="0" smtClean="0"/>
              <a:t>, Variant #4 performs better</a:t>
            </a:r>
            <a:endParaRPr lang="en-US" sz="1800" dirty="0" smtClean="0"/>
          </a:p>
          <a:p>
            <a:pPr lvl="1"/>
            <a:r>
              <a:rPr lang="en-US" sz="1800" dirty="0" smtClean="0"/>
              <a:t>27 % on average time and </a:t>
            </a:r>
          </a:p>
          <a:p>
            <a:pPr lvl="1"/>
            <a:r>
              <a:rPr lang="en-US" sz="1800" dirty="0" smtClean="0"/>
              <a:t>12 % on standard deviation time </a:t>
            </a:r>
          </a:p>
          <a:p>
            <a:pPr marL="0" indent="0">
              <a:buNone/>
            </a:pPr>
            <a:r>
              <a:rPr lang="en-US" sz="2000" dirty="0" smtClean="0"/>
              <a:t>between activities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Calculate Capacity </a:t>
            </a: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6"/>
                </a:solidFill>
              </a:rPr>
              <a:t> Accept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C0000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3756" y="5738537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Process models between activities «Calculate Capacity» and «Accept»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Environmental Permit Application Process</a:t>
            </a:r>
            <a:r>
              <a:rPr lang="en-US" sz="2000" dirty="0" smtClean="0"/>
              <a:t>, Municipality #3 performs worse</a:t>
            </a:r>
            <a:endParaRPr lang="en-US" sz="1800" dirty="0" smtClean="0"/>
          </a:p>
          <a:p>
            <a:pPr lvl="1"/>
            <a:r>
              <a:rPr lang="en-US" dirty="0" smtClean="0"/>
              <a:t>40 % on average time and </a:t>
            </a:r>
          </a:p>
          <a:p>
            <a:pPr lvl="1"/>
            <a:r>
              <a:rPr lang="en-US" dirty="0" smtClean="0"/>
              <a:t>53 % on standard deviation time </a:t>
            </a:r>
          </a:p>
          <a:p>
            <a:pPr marL="0" indent="0">
              <a:buNone/>
            </a:pPr>
            <a:r>
              <a:rPr lang="en-US" sz="1800" dirty="0" smtClean="0"/>
              <a:t>between 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01_HOOFD_010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01_HOOFD_015</a:t>
            </a:r>
            <a:endParaRPr lang="en-US" sz="1800" dirty="0" smtClean="0">
              <a:solidFill>
                <a:schemeClr val="accent6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315977" y="570629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/>
              <a:t>Simplified process models between activities «01_HOOFD_010» and «01_HOOFD_015»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4853549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is applied</a:t>
            </a:r>
          </a:p>
          <a:p>
            <a:pPr lvl="1"/>
            <a:r>
              <a:rPr lang="en-US" sz="1800" dirty="0" smtClean="0"/>
              <a:t>Unsupervised learning with predictor variables as performances of organizations </a:t>
            </a:r>
          </a:p>
          <a:p>
            <a:pPr lvl="1"/>
            <a:r>
              <a:rPr lang="en-US" sz="1800" dirty="0" smtClean="0"/>
              <a:t>In an environment where processes are executed on several organizations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Results show that it is possible to use cross-organizational process mining and mismatch patterns for performance improvement recommendations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four-stage solution is presented and their performances are explained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565071" y="2150729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Process mining stage:</a:t>
            </a:r>
          </a:p>
          <a:p>
            <a:pPr lvl="1"/>
            <a:r>
              <a:rPr lang="en-US" sz="2200" dirty="0" smtClean="0"/>
              <a:t>New techniques can be used to mine complex process models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Performance indicator stage:</a:t>
            </a:r>
          </a:p>
          <a:p>
            <a:pPr lvl="1"/>
            <a:r>
              <a:rPr lang="en-US" sz="2200" dirty="0" smtClean="0"/>
              <a:t>New indicators based on business environment and needs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86036" y="2305774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Mismatch pattern analysis:</a:t>
            </a:r>
          </a:p>
          <a:p>
            <a:pPr lvl="1"/>
            <a:r>
              <a:rPr lang="en-US" sz="2200" dirty="0" smtClean="0"/>
              <a:t>New patterns can be introduced</a:t>
            </a:r>
          </a:p>
          <a:p>
            <a:endParaRPr lang="en-US" sz="2200" dirty="0" smtClean="0"/>
          </a:p>
          <a:p>
            <a:r>
              <a:rPr lang="en-US" sz="2200" dirty="0" smtClean="0"/>
              <a:t>Recommendation generation:</a:t>
            </a:r>
          </a:p>
          <a:p>
            <a:pPr lvl="1"/>
            <a:r>
              <a:rPr lang="en-US" sz="2200" dirty="0" smtClean="0"/>
              <a:t>Domain or BPM expertise to assess the quality of recommendations</a:t>
            </a:r>
          </a:p>
          <a:p>
            <a:pPr lvl="1"/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en-US" sz="2000" dirty="0" smtClean="0"/>
              <a:t>, extensible framework that supports a wide variety of process mining techniques in form of plugins</a:t>
            </a:r>
          </a:p>
          <a:p>
            <a:endParaRPr lang="en-US" sz="2000" dirty="0" smtClean="0"/>
          </a:p>
          <a:p>
            <a:r>
              <a:rPr lang="en-US" sz="2000" dirty="0" smtClean="0"/>
              <a:t>Widely accepted in industry and academia with an active community</a:t>
            </a:r>
          </a:p>
          <a:p>
            <a:endParaRPr lang="en-US" sz="2000" dirty="0" smtClean="0"/>
          </a:p>
          <a:p>
            <a:r>
              <a:rPr lang="en-US" sz="2000" dirty="0" smtClean="0"/>
              <a:t>Developed set of plugins are packaged with the name of </a:t>
            </a:r>
            <a:r>
              <a:rPr lang="en-US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en-US" sz="2000" b="1" dirty="0" smtClean="0">
                <a:solidFill>
                  <a:srgbClr val="C00000"/>
                </a:solidFill>
              </a:rPr>
              <a:t>» </a:t>
            </a:r>
            <a:r>
              <a:rPr lang="en-US" sz="2000" dirty="0" smtClean="0"/>
              <a:t>and published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cs typeface="Courier New" panose="02070309020205020404" pitchFamily="49" charset="0"/>
              </a:rPr>
              <a:t>onuryilmaz</a:t>
            </a:r>
            <a:r>
              <a:rPr lang="en-US" sz="1600" dirty="0" smtClean="0">
                <a:cs typeface="Courier New" panose="02070309020205020404" pitchFamily="49" charset="0"/>
              </a:rPr>
              <a:t>/cross-orc-</a:t>
            </a:r>
            <a:r>
              <a:rPr lang="en-US" sz="1600" dirty="0" err="1" smtClean="0">
                <a:cs typeface="Courier New" panose="02070309020205020404" pitchFamily="49" charset="0"/>
              </a:rPr>
              <a:t>proc</a:t>
            </a:r>
            <a:r>
              <a:rPr lang="en-US" sz="1600" dirty="0" smtClean="0">
                <a:cs typeface="Courier New" panose="02070309020205020404" pitchFamily="49" charset="0"/>
              </a:rPr>
              <a:t>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193690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31142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8150" y="244495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957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7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hybrid approach</a:t>
            </a:r>
          </a:p>
          <a:p>
            <a:pPr lvl="1"/>
            <a:r>
              <a:rPr lang="en-US" sz="2000" dirty="0" smtClean="0"/>
              <a:t>Using different process mining subfields to create a new point of view</a:t>
            </a:r>
          </a:p>
          <a:p>
            <a:endParaRPr lang="en-US" sz="2400" dirty="0" smtClean="0"/>
          </a:p>
          <a:p>
            <a:r>
              <a:rPr lang="en-US" sz="2400" dirty="0" smtClean="0"/>
              <a:t>Cross-organizational process mining</a:t>
            </a:r>
          </a:p>
          <a:p>
            <a:pPr lvl="1"/>
            <a:r>
              <a:rPr lang="en-US" sz="2000" dirty="0" smtClean="0"/>
              <a:t>Processes are executed on several organizations,</a:t>
            </a:r>
          </a:p>
          <a:p>
            <a:pPr lvl="1"/>
            <a:r>
              <a:rPr lang="en-US" sz="2000" dirty="0" smtClean="0"/>
              <a:t>Unsupervised learning using performances of 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Also available on YouTube</a:t>
            </a:r>
          </a:p>
          <a:p>
            <a:pPr marL="0" indent="0" algn="ctr">
              <a:buNone/>
            </a:pPr>
            <a:r>
              <a:rPr lang="en-US" sz="1800" dirty="0" smtClean="0"/>
              <a:t>http://youtu.be/T92UrRfl3r0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[1]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W. M. P. van der Aalst, A.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Adriansyah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A.K.A. de Medeiros, and et al. Process mining 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manifesto. In Business process management workshops, pages 169–194. Springer, 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B. F. van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and W. M. P. van der Aalst. Towards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crossorganizational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process mining in collections of process models and their executions. In Business Process Management Workshops, pages 2–13. Springer, 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[3]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W. M. P. van der Aalst. Intra-and inter-organizational process mining: Discovering processes within and between organizations. In The Practice of Enterprise Modeling, pages 1–11. Springer, 2011.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[4]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W. M. P. van der Aalst. Process mining: discovery, conformance and enhancement of business processes. Springer Science &amp; Business Media, 2011.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[5]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A. K. A. de Medeiros, B. F. van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Dongen,W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M. P. van der Aalst, and A. J. M. M.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Weijters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Process mining: Extending the -algorithm to mine short loops. 2004.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[6]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W. M. P. van der Aalst,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T.Weijters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and L.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Maruster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Workflow mining: Discovering process models from event logs. Knowledge and Data Engineering, IEEE Transactions on, 16(9):1128–1142, 2004.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[7]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J.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Herbst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 Dealing with concurrency in workflow induction. In European Concurrent Engineering Conference. SCS Europe.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Citeseer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2000.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Herbst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Karagiannis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Integrating machine learning and workflow management to support acquisition and adaptation of workflow models. In Database and Expert Systems Applications, 1998. Proceedings. Ninth International Workshop on, pages 745–752. IEEE, 1998.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[9]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G. Greco,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Guzzo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Pontieri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Mining hierarchies of models: From abstract views to concrete specifications. In Business Process Management, pages 32–47. Springer, 2005. 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[10]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A.K.A. de Medeiros, and A. J. M. M.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Weijters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Genetic process mining. In Applications and theory of Petri nets 2005, pages 48–69. Springer, 2005.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[11]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Cimenbicer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A hybrid approach for process mining: using from-to chart arranged by genetic algorithms. In Hybrid Artificial Intelligence Systems, pages 178–186. Springer, 2010. 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A hybrid approach to process mining: Finding immediate successors of a process by using from-to chart. In Machine Learning and Applications, 2009. ICMLA’09. International Conference on, pages 664–668. IEEE, 2009.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Aalst. Business process configuration in the cloud: how to support and analyze multi-tenant processes? In Web Services (ECOWS), 2011 Ninth IEEE European Conference on, pages 3–10. IEEE, 2011. </a:t>
            </a:r>
          </a:p>
        </p:txBody>
      </p:sp>
    </p:spTree>
    <p:extLst>
      <p:ext uri="{BB962C8B-B14F-4D97-AF65-F5344CB8AC3E}">
        <p14:creationId xmlns:p14="http://schemas.microsoft.com/office/powerpoint/2010/main" val="3570122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068" y="1204821"/>
            <a:ext cx="8455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Dijkman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Mismatch Patterns in Similar Business Processes. Beta, Research School for Operations Management and Logistics, 2007.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Dijkman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M. Dumas, B.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Käärik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Mendling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Similarity of business process models: Metrics and evaluation. Information Systems, 36(2):498–516,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H.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Reijers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Comparing business process variants using models and event logs. In Enterprise, Business-Process and Information Systems Modeling, pages 154–168. Springer, 2014.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Karagoz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Sequence alignment adaptation for process diagnostics and delta analysis. In Hybrid Artificial Intelligent Systems, pages 191–201. Springer, 2013.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Delta analysis: a hybrid quantitative approach for measuring discrepancies between business process models. In Hybrid Artificial Intelligent Systems, pages 296–304. Springer,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[19]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S. J.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Leemans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Fahland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Discovering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blockstructured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process models from event logs-a constructive approach. In Application and Theory of Petri Nets and Concurrency, pages 311–329. Springer, 2013.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[20]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S. J.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Leemans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Fahland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Discovering block-structured process models from event logs containing infrequent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behaviour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 Business Process Management Workshops, pages 66–78. Springer, 2014.</a:t>
            </a:r>
          </a:p>
        </p:txBody>
      </p:sp>
    </p:spTree>
    <p:extLst>
      <p:ext uri="{BB962C8B-B14F-4D97-AF65-F5344CB8AC3E}">
        <p14:creationId xmlns:p14="http://schemas.microsoft.com/office/powerpoint/2010/main" val="2005344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[21]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Adriansyah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B.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Replaying history on process models for conformance checking and performance analysis. Wiley Interdisciplinary Reviews: Data Mining and Knowledge Discovery, 2(2):182–192, 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D. Arthur and S.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Vassilvitskii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k-means++: the advantages of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carefull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seeding. In Proceedings of the eighteenth annual ACM-SIAM symposium on Discrete algorithms, pages 1027–1035, 2007.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M. Hall, E. Frank, G. Holmes, B.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Pfahringer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Reutemann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I. H. Witten. The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data mining software: An update. SIGKDD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Explor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Newsl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., 11(1):10–18, November 2009.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H. M. W.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Verbeek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C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 F.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Prom 6: The process mining toolkit. Proc. of BPM Demonstration Track, 615:34–39, 2010.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Rozinat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W. M. P. van der Aalst. Conformance checking of processes based on monitoring real behavior. Information Systems, 33(1):64–95, 2008.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Loan application example, 2013.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Environmental permit application process (‘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wabo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’),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coselog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project, 2014.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Flexible Evolutionary Algorithms for Mining Structured Process Models. PhD thesis, PhD thesis. Eindhoven, The Netherlands: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Technische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Universiteit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Eindhoven, 2014 (cit. on p. 179), 2014.</a:t>
            </a:r>
          </a:p>
        </p:txBody>
      </p:sp>
    </p:spTree>
    <p:extLst>
      <p:ext uri="{BB962C8B-B14F-4D97-AF65-F5344CB8AC3E}">
        <p14:creationId xmlns:p14="http://schemas.microsoft.com/office/powerpoint/2010/main" val="4268153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 &amp; 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 you for your attention!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Generating Performance Improvement Suggestions by using Cross-Organizational Process 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Yilmaz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&amp;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Pinar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Karagoz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December 11,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71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68918" y="471705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[4]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Generating Performance Improvement Suggestions by using Cross-Organizational Process Mining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16286</TotalTime>
  <Words>3910</Words>
  <Application>Microsoft Office PowerPoint</Application>
  <PresentationFormat>On-screen Show (4:3)</PresentationFormat>
  <Paragraphs>792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 Unicode MS</vt:lpstr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788</cp:revision>
  <cp:lastPrinted>2015-08-22T18:59:19Z</cp:lastPrinted>
  <dcterms:created xsi:type="dcterms:W3CDTF">2014-09-10T02:06:04Z</dcterms:created>
  <dcterms:modified xsi:type="dcterms:W3CDTF">2015-11-30T20:17:14Z</dcterms:modified>
</cp:coreProperties>
</file>